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1" r:id="rId5"/>
    <p:sldId id="259" r:id="rId6"/>
    <p:sldId id="263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06EBE-25F6-41B5-BFEF-7D76748398FE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FED3C-C402-436E-A57B-6E27F97DF0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7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5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1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9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1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8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74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5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0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5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2D90-2E8F-4AA1-B9A5-9B031E2136A9}" type="datetimeFigureOut">
              <a:rPr lang="fr-FR" smtClean="0"/>
              <a:t>19/05/2015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EBD3-DD1B-476E-BEB9-A1C1340B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6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021288"/>
            <a:ext cx="1320521" cy="6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Le Grand </a:t>
            </a:r>
            <a:r>
              <a:rPr lang="fr-FR" sz="3600" b="1" dirty="0">
                <a:solidFill>
                  <a:schemeClr val="bg1"/>
                </a:solidFill>
              </a:rPr>
              <a:t>J</a:t>
            </a:r>
            <a:r>
              <a:rPr lang="fr-FR" sz="3600" b="1" dirty="0" smtClean="0">
                <a:solidFill>
                  <a:schemeClr val="bg1"/>
                </a:solidFill>
              </a:rPr>
              <a:t>eu : POP Band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35958" y="1124744"/>
            <a:ext cx="2800538" cy="203132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</a:rPr>
              <a:t>Application 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</a:rPr>
              <a:t>Mécanique engageante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</a:rPr>
              <a:t>Consommacteurs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</a:rPr>
              <a:t>Proximité à la marque</a:t>
            </a:r>
          </a:p>
        </p:txBody>
      </p:sp>
      <p:sp>
        <p:nvSpPr>
          <p:cNvPr id="11" name="Rectangle 10"/>
          <p:cNvSpPr/>
          <p:nvPr/>
        </p:nvSpPr>
        <p:spPr>
          <a:xfrm rot="1862507">
            <a:off x="117436" y="3416470"/>
            <a:ext cx="6318350" cy="550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078282" y="1567407"/>
            <a:ext cx="2761456" cy="10819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7504" y="1325625"/>
            <a:ext cx="1585068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1" name="Picture 13" descr="http://www.google.fr/url?source=imglanding&amp;ct=img&amp;q=http://thesweetsetup.com/wp-content/uploads/2014/01/rene-homescreen_02_less_boring_not_asked_for_iphone5s_gold_portrait.jpg&amp;sa=X&amp;ei=6LBbVaKlF4WCzAPf8IGgDA&amp;ved=0CAkQ8wc&amp;usg=AFQjCNF4ygDU8VzMLHpWPTkmP9Zr5GBp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6" y="1425174"/>
            <a:ext cx="1417625" cy="14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70370" y="1785214"/>
            <a:ext cx="16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1. </a:t>
            </a:r>
            <a:r>
              <a:rPr lang="fr-FR" b="1" dirty="0" smtClean="0">
                <a:solidFill>
                  <a:srgbClr val="FF0000"/>
                </a:solidFill>
              </a:rPr>
              <a:t>Je</a:t>
            </a:r>
            <a:r>
              <a:rPr lang="fr-FR" b="1" dirty="0" smtClean="0">
                <a:solidFill>
                  <a:schemeClr val="bg1"/>
                </a:solidFill>
              </a:rPr>
              <a:t> télécharge     l’application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356939" y="2985032"/>
            <a:ext cx="2761456" cy="10819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386161" y="2743250"/>
            <a:ext cx="1585068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3995936" y="3214717"/>
            <a:ext cx="216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</a:t>
            </a:r>
            <a:r>
              <a:rPr lang="fr-FR" b="1" dirty="0" smtClean="0">
                <a:solidFill>
                  <a:schemeClr val="bg1"/>
                </a:solidFill>
              </a:rPr>
              <a:t>. </a:t>
            </a:r>
            <a:r>
              <a:rPr lang="fr-FR" b="1" dirty="0" smtClean="0">
                <a:solidFill>
                  <a:srgbClr val="FF0000"/>
                </a:solidFill>
              </a:rPr>
              <a:t>Je</a:t>
            </a:r>
            <a:r>
              <a:rPr lang="fr-FR" b="1" dirty="0" smtClean="0">
                <a:solidFill>
                  <a:schemeClr val="bg1"/>
                </a:solidFill>
              </a:rPr>
              <a:t> crée mon « band » (4 joueurs)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63" name="Picture 15" descr="http://www.google.fr/url?source=imglanding&amp;ct=img&amp;q=https://teamclock.com/wp-content/uploads/Team-Wellness-Packages-Icon.png&amp;sa=X&amp;ei=SLJbVdHHEIjfUdDjgJAH&amp;ved=0CAkQ8wc&amp;usg=AFQjCNFTx_AMvhlbKWy8rm7Lkfb0zq0-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00" y="3176914"/>
            <a:ext cx="1086790" cy="6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à coins arrondis 44"/>
          <p:cNvSpPr/>
          <p:nvPr/>
        </p:nvSpPr>
        <p:spPr>
          <a:xfrm>
            <a:off x="5656505" y="4678894"/>
            <a:ext cx="2761456" cy="10819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685727" y="4437112"/>
            <a:ext cx="1585068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372200" y="4782009"/>
            <a:ext cx="196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 smtClean="0">
                <a:solidFill>
                  <a:schemeClr val="bg1"/>
                </a:solidFill>
              </a:rPr>
              <a:t>. </a:t>
            </a:r>
            <a:r>
              <a:rPr lang="fr-FR" b="1" dirty="0" smtClean="0">
                <a:solidFill>
                  <a:srgbClr val="FF0000"/>
                </a:solidFill>
              </a:rPr>
              <a:t>On </a:t>
            </a:r>
            <a:r>
              <a:rPr lang="fr-FR" b="1" dirty="0" smtClean="0">
                <a:solidFill>
                  <a:schemeClr val="bg1"/>
                </a:solidFill>
              </a:rPr>
              <a:t>cumule des points pour les instants gagnants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58" y="4864820"/>
            <a:ext cx="1262606" cy="7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" y="4668747"/>
            <a:ext cx="3685307" cy="207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Dotations : 100% MUSIC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06484"/>
            <a:ext cx="3652325" cy="2434884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935">
            <a:off x="1034704" y="1377161"/>
            <a:ext cx="2283081" cy="17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868785" y="1099190"/>
            <a:ext cx="2537520" cy="255864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1921521" y="3674452"/>
            <a:ext cx="432048" cy="474628"/>
          </a:xfrm>
          <a:prstGeom prst="downArrow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09" y="2802678"/>
            <a:ext cx="1366470" cy="1329786"/>
          </a:xfrm>
          <a:prstGeom prst="rect">
            <a:avLst/>
          </a:prstGeom>
        </p:spPr>
      </p:pic>
      <p:sp>
        <p:nvSpPr>
          <p:cNvPr id="34" name="Ellipse 33"/>
          <p:cNvSpPr/>
          <p:nvPr/>
        </p:nvSpPr>
        <p:spPr>
          <a:xfrm>
            <a:off x="4829224" y="1099191"/>
            <a:ext cx="2537520" cy="255864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5881960" y="3674453"/>
            <a:ext cx="432048" cy="474628"/>
          </a:xfrm>
          <a:prstGeom prst="downArrow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 descr="http://www.google.fr/url?source=imglanding&amp;ct=img&amp;q=http://www.endlessicons.com/wp-content/uploads/2012/11/gift-box-icon-614x460.png&amp;sa=X&amp;ei=yRlcVZrzDsfrUsL0gIgC&amp;ved=0CAkQ8wc&amp;usg=AFQjCNFVJBlSvE3j4viZXoRCgv-zQZU43Q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18076" r="25242" b="19280"/>
          <a:stretch/>
        </p:blipFill>
        <p:spPr bwMode="auto">
          <a:xfrm>
            <a:off x="5508104" y="2863754"/>
            <a:ext cx="1152314" cy="10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57" y="3529079"/>
            <a:ext cx="535408" cy="2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www.google.fr/url?source=imglanding&amp;ct=img&amp;q=http://www.clipartbest.com/cliparts/niB/zrK/niBzrKLiA.jpeg&amp;sa=X&amp;ei=YxxcVYrLMcz1UoOwgJgB&amp;ved=0CAkQ8wc&amp;usg=AFQjCNHkqjggoLCBu_vef88W0osGSlzHlw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109">
            <a:off x="4702617" y="4063673"/>
            <a:ext cx="1633572" cy="16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google.fr/url?source=imglanding&amp;ct=img&amp;q=http://turismogayencanarias.com/wp-content/uploads/2013/12/icon_6358.png&amp;sa=X&amp;ei=wBxcVYmUKcW8Uba4gMAI&amp;ved=0CAkQ8wc&amp;usg=AFQjCNGUk737sZ9dlpfOPhJJXXOZSEJjjA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b="18445"/>
          <a:stretch/>
        </p:blipFill>
        <p:spPr bwMode="auto">
          <a:xfrm rot="861435">
            <a:off x="6091055" y="5694411"/>
            <a:ext cx="1552253" cy="9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google.fr/url?source=imglanding&amp;ct=img&amp;q=http://d1hrqyp2qjxsw6.cloudfront.net/large/101213.jpg&amp;sa=X&amp;ei=GB1cVYrGHczWUbyPgKgH&amp;ved=0CAkQ8wc4FQ&amp;usg=AFQjCNEe3inqcAwk8HC_7851k5horIPobQ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r="33549"/>
          <a:stretch/>
        </p:blipFill>
        <p:spPr bwMode="auto">
          <a:xfrm rot="2014285">
            <a:off x="6630728" y="4245002"/>
            <a:ext cx="686371" cy="14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google.fr/url?source=imglanding&amp;ct=img&amp;q=https://cdn1.iconfinder.com/data/icons/simple-icons/4096/spotify-4096-black.png&amp;sa=X&amp;ei=aB1cVdytL8H1UpqxgIgD&amp;ved=0CAkQ8wc&amp;usg=AFQjCNF0RKeTRVYX2Ldi_VbfoUFbwKNJ2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04" y="5348402"/>
            <a:ext cx="1690888" cy="16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http://www.google.fr/url?source=imglanding&amp;ct=img&amp;q=https://teamclock.com/wp-content/uploads/Team-Wellness-Packages-Icon.png&amp;sa=X&amp;ei=SLJbVdHHEIjfUdDjgJAH&amp;ved=0CAkQ8wc&amp;usg=AFQjCNFTx_AMvhlbKWy8rm7Lkfb0zq0-K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10" y="1872488"/>
            <a:ext cx="1447938" cy="9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508104" y="1403484"/>
            <a:ext cx="128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VAG Round" panose="040B7200000000000000" pitchFamily="82" charset="0"/>
              </a:rPr>
              <a:t>_ _ _ PTS</a:t>
            </a:r>
            <a:endParaRPr lang="fr-FR" dirty="0">
              <a:solidFill>
                <a:srgbClr val="FF0000"/>
              </a:solidFill>
              <a:latin typeface="VAG Round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Promotion du Grand Jeu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7" y="2695124"/>
            <a:ext cx="843561" cy="8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7" y="1616589"/>
            <a:ext cx="843561" cy="9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95" y="2108536"/>
            <a:ext cx="843925" cy="9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colade fermante 9"/>
          <p:cNvSpPr/>
          <p:nvPr/>
        </p:nvSpPr>
        <p:spPr>
          <a:xfrm>
            <a:off x="1773955" y="1340768"/>
            <a:ext cx="756084" cy="2520280"/>
          </a:xfrm>
          <a:prstGeom prst="rightBrace">
            <a:avLst>
              <a:gd name="adj1" fmla="val 8333"/>
              <a:gd name="adj2" fmla="val 4937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664046" y="2296653"/>
            <a:ext cx="182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Lien sponsorisé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Autopromotio</a:t>
            </a:r>
            <a:r>
              <a:rPr lang="fr-FR" b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14" name="Accolade fermante 13"/>
          <p:cNvSpPr/>
          <p:nvPr/>
        </p:nvSpPr>
        <p:spPr>
          <a:xfrm>
            <a:off x="6331037" y="1926010"/>
            <a:ext cx="756084" cy="1349794"/>
          </a:xfrm>
          <a:prstGeom prst="rightBrace">
            <a:avLst>
              <a:gd name="adj1" fmla="val 8333"/>
              <a:gd name="adj2" fmla="val 4937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170710" y="24162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Pre-roll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Accolade fermante 18"/>
          <p:cNvSpPr/>
          <p:nvPr/>
        </p:nvSpPr>
        <p:spPr>
          <a:xfrm>
            <a:off x="1798197" y="4614626"/>
            <a:ext cx="756084" cy="1349794"/>
          </a:xfrm>
          <a:prstGeom prst="rightBrace">
            <a:avLst>
              <a:gd name="adj1" fmla="val 8333"/>
              <a:gd name="adj2" fmla="val 49374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637870" y="5104857"/>
            <a:ext cx="34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Presse web adolescents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9089" y="4869160"/>
            <a:ext cx="134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E-RP</a:t>
            </a:r>
            <a:endParaRPr lang="fr-FR" sz="4000" b="1" dirty="0">
              <a:solidFill>
                <a:srgbClr val="0070C0"/>
              </a:solidFill>
            </a:endParaRPr>
          </a:p>
        </p:txBody>
      </p:sp>
      <p:pic>
        <p:nvPicPr>
          <p:cNvPr id="3077" name="Picture 5" descr="http://www.google.fr/url?source=imglanding&amp;ct=img&amp;q=http://www.tolkiendrim.com/wp-content/uploads/2013/12/melty.fr_.png&amp;sa=X&amp;ei=o6VbVfeWOIHkUMSjgbgO&amp;ved=0CAkQ8wc&amp;usg=AFQjCNEa4o3cd7rg_7k15s2D0l7THJOIh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31060" r="3973" b="30430"/>
          <a:stretch/>
        </p:blipFill>
        <p:spPr bwMode="auto">
          <a:xfrm>
            <a:off x="4220372" y="5733256"/>
            <a:ext cx="1582185" cy="6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google.fr/url?source=imglanding&amp;ct=img&amp;q=http://media.topito.com/wp-content/themes/topito/assets/images/default/Logo-Topito-white.png&amp;sa=X&amp;ei=za5bVZ-rMsOcygPF94GIDg&amp;ved=0CAkQ8wc&amp;usg=AFQjCNHG0Z2Bu69TngQrCWRY56LYPF88m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4663"/>
            <a:ext cx="1646271" cy="7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google.fr/url?source=imglanding&amp;ct=img&amp;q=https://d2uykijsw1jrmd.cloudfront.net/media/object-images/0f6144b5-a0c2-41f1-99ce-88236cebed8f.png&amp;sa=X&amp;ei=6K5bVZbzBqaCzAOPs4KACw&amp;ved=0CAkQ8wc&amp;usg=AFQjCNGF0FzLoetLbla2BHOCPa5v3_TBx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0" y="4344014"/>
            <a:ext cx="1052116" cy="10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google.fr/url?source=imglanding&amp;ct=img&amp;q=http://static.funradio.fr/www-2012/img/logo.png&amp;sa=X&amp;ei=Da9bVbaHKaSBywPpyoHACg&amp;ved=0CAkQ8wc&amp;usg=AFQjCNFWz5TXWBW6l2OqVUcReAKIKBpv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66" y="5628540"/>
            <a:ext cx="1878979" cy="6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Brand content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249289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70C0"/>
                </a:solidFill>
              </a:rPr>
              <a:t>Créer une communauté fan et partageant les valeurs du produit Danette POP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70C0"/>
                </a:solidFill>
              </a:rPr>
              <a:t>Alimenter du contenu atour de l’univers musical sur les réseaux sociaux (Twitter, Facebook)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Planning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708920"/>
            <a:ext cx="8892480" cy="184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Budget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0" y="1301728"/>
            <a:ext cx="8892480" cy="237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38460" y="3841452"/>
            <a:ext cx="4584700" cy="2755900"/>
            <a:chOff x="0" y="4068571"/>
            <a:chExt cx="4584700" cy="27559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68571"/>
              <a:ext cx="458470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1895081" y="460254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20%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247009" y="597069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24%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98937" y="516931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20%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399137" y="510660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5</a:t>
              </a:r>
              <a:r>
                <a:rPr lang="fr-FR" b="1" dirty="0" smtClean="0">
                  <a:solidFill>
                    <a:schemeClr val="bg1"/>
                  </a:solidFill>
                </a:rPr>
                <a:t>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11105" y="568266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16%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98937" y="574538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3%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02993" y="445852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11%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8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Conclusion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2492896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70C0"/>
                </a:solidFill>
              </a:rPr>
              <a:t>Capitaliser sur un dispostif incentive avec des dotations originales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70C0"/>
                </a:solidFill>
              </a:rPr>
              <a:t>Un concept qui peut vivre en année 1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971"/>
          </a:xfrm>
        </p:spPr>
      </p:pic>
      <p:sp>
        <p:nvSpPr>
          <p:cNvPr id="3" name="ZoneTexte 2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Rappel du brief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2550383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70C0"/>
                </a:solidFill>
              </a:rPr>
              <a:t>Danette Crousti devient Danette Pop, proposer une campagne digitale qui inscrit la marque auprès des jeunes comme étant une marque jeune, en lien avec la musique.</a:t>
            </a:r>
          </a:p>
          <a:p>
            <a:endParaRPr lang="fr-FR" sz="2800" b="1" dirty="0">
              <a:solidFill>
                <a:srgbClr val="0070C0"/>
              </a:solidFill>
            </a:endParaRPr>
          </a:p>
          <a:p>
            <a:r>
              <a:rPr lang="fr-FR" sz="2800" b="1" dirty="0" smtClean="0">
                <a:solidFill>
                  <a:srgbClr val="0070C0"/>
                </a:solidFill>
              </a:rPr>
              <a:t>Budget : 50 000€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971"/>
          </a:xfrm>
        </p:spPr>
      </p:pic>
      <p:sp>
        <p:nvSpPr>
          <p:cNvPr id="7" name="ZoneTexte 6"/>
          <p:cNvSpPr txBox="1"/>
          <p:nvPr/>
        </p:nvSpPr>
        <p:spPr>
          <a:xfrm>
            <a:off x="1007604" y="1196752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Un </a:t>
            </a:r>
            <a:r>
              <a:rPr lang="fr-FR" sz="2800" b="1" dirty="0">
                <a:solidFill>
                  <a:srgbClr val="0070C0"/>
                </a:solidFill>
              </a:rPr>
              <a:t>ADN </a:t>
            </a:r>
            <a:r>
              <a:rPr lang="fr-FR" sz="2800" b="1" dirty="0" smtClean="0">
                <a:solidFill>
                  <a:srgbClr val="0070C0"/>
                </a:solidFill>
              </a:rPr>
              <a:t>fort </a:t>
            </a:r>
            <a:r>
              <a:rPr lang="fr-FR" sz="2800" b="1" dirty="0">
                <a:solidFill>
                  <a:srgbClr val="0070C0"/>
                </a:solidFill>
              </a:rPr>
              <a:t>:  « Le plaisir de partager </a:t>
            </a:r>
            <a:r>
              <a:rPr lang="fr-FR" sz="2800" b="1" dirty="0" smtClean="0">
                <a:solidFill>
                  <a:srgbClr val="0070C0"/>
                </a:solidFill>
              </a:rPr>
              <a:t>»</a:t>
            </a:r>
          </a:p>
          <a:p>
            <a:endParaRPr lang="fr-FR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Danette : diversité de la gamme (25 références)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Danette </a:t>
            </a:r>
            <a:r>
              <a:rPr lang="fr-FR" sz="2800" b="1" dirty="0" smtClean="0">
                <a:solidFill>
                  <a:srgbClr val="0070C0"/>
                </a:solidFill>
              </a:rPr>
              <a:t>3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ème</a:t>
            </a:r>
            <a:r>
              <a:rPr lang="fr-FR" sz="2800" b="1" dirty="0" smtClean="0">
                <a:solidFill>
                  <a:srgbClr val="0070C0"/>
                </a:solidFill>
              </a:rPr>
              <a:t> marque préférée des </a:t>
            </a:r>
            <a:r>
              <a:rPr lang="fr-FR" sz="2800" b="1" dirty="0" smtClean="0">
                <a:solidFill>
                  <a:srgbClr val="0070C0"/>
                </a:solidFill>
              </a:rPr>
              <a:t>Français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1,5M </a:t>
            </a:r>
            <a:r>
              <a:rPr lang="fr-FR" sz="2800" b="1" dirty="0">
                <a:solidFill>
                  <a:srgbClr val="0070C0"/>
                </a:solidFill>
              </a:rPr>
              <a:t>de fans sur </a:t>
            </a:r>
            <a:r>
              <a:rPr lang="fr-FR" sz="2800" b="1" dirty="0" smtClean="0">
                <a:solidFill>
                  <a:srgbClr val="0070C0"/>
                </a:solidFill>
              </a:rPr>
              <a:t>FB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Marque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google.fr/url?source=imglanding&amp;ct=img&amp;q=http://www.ebuzzingvideo2.com/fr/img_fr/brief/Danette/danette4.JPG&amp;sa=X&amp;ei=zrZbVcKfDcOtUcKGgNgB&amp;ved=0CAkQ8wc&amp;usg=AFQjCNHsUaKYZs_vL1tZfJWQ0t1FkLYT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92660"/>
            <a:ext cx="4818249" cy="23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971"/>
          </a:xfrm>
        </p:spPr>
      </p:pic>
      <p:sp>
        <p:nvSpPr>
          <p:cNvPr id="7" name="ZoneTexte 6"/>
          <p:cNvSpPr txBox="1"/>
          <p:nvPr/>
        </p:nvSpPr>
        <p:spPr>
          <a:xfrm>
            <a:off x="755576" y="1124744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Crèmes desserts en recule de 5% en </a:t>
            </a:r>
            <a:r>
              <a:rPr lang="fr-FR" sz="2800" b="1" dirty="0" smtClean="0">
                <a:solidFill>
                  <a:srgbClr val="0070C0"/>
                </a:solidFill>
              </a:rPr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Danette 54% de PDM sur ses concurrents </a:t>
            </a:r>
            <a:r>
              <a:rPr lang="fr-FR" sz="2800" b="1" dirty="0" smtClean="0">
                <a:solidFill>
                  <a:srgbClr val="0070C0"/>
                </a:solidFill>
              </a:rPr>
              <a:t>directs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Les </a:t>
            </a:r>
            <a:r>
              <a:rPr lang="fr-FR" sz="2800" b="1" dirty="0" smtClean="0">
                <a:solidFill>
                  <a:srgbClr val="0070C0"/>
                </a:solidFill>
              </a:rPr>
              <a:t>MDD s’attaquent à la gamme « Crousti </a:t>
            </a:r>
            <a:r>
              <a:rPr lang="fr-FR" sz="2800" b="1" dirty="0" smtClean="0">
                <a:solidFill>
                  <a:srgbClr val="0070C0"/>
                </a:solidFill>
              </a:rPr>
              <a:t>»</a:t>
            </a:r>
            <a:endParaRPr lang="fr-FR" sz="2800" b="1" dirty="0" smtClean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Marché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google.fr/url?source=imglanding&amp;ct=img&amp;q=http://2.bp.blogspot.com/-R9qVRLKfCYU/UWdI9PkL38I/AAAAAAAAAbM/DdbuELNYhz0/s1600/img_3428.jpg&amp;sa=X&amp;ei=PLdbVdX4OMG4UYbQgLgN&amp;ved=0CAkQ8wc&amp;usg=AFQjCNHW3ywHd5jIDxXf9cH6O9igemXT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06947"/>
            <a:ext cx="4464496" cy="33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</p:spPr>
      </p:pic>
      <p:sp>
        <p:nvSpPr>
          <p:cNvPr id="7" name="ZoneTexte 6"/>
          <p:cNvSpPr txBox="1"/>
          <p:nvPr/>
        </p:nvSpPr>
        <p:spPr>
          <a:xfrm>
            <a:off x="288032" y="2852936"/>
            <a:ext cx="8604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70C0"/>
                </a:solidFill>
              </a:rPr>
              <a:t>Comment ancrer le nom « Danette POP » en remplacement de « Danette Crousti » et assurer une identité unique à la marque face à un marché fortement concurrentiel?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Problématique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Les objectifs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139952" y="3501008"/>
            <a:ext cx="1944216" cy="2016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627784" y="3501008"/>
            <a:ext cx="1944216" cy="20162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699792" y="2132856"/>
            <a:ext cx="1944216" cy="2016224"/>
          </a:xfrm>
          <a:prstGeom prst="ellipse">
            <a:avLst/>
          </a:prstGeom>
          <a:solidFill>
            <a:srgbClr val="FF535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139952" y="2162022"/>
            <a:ext cx="1944216" cy="2016224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548" y="2825497"/>
            <a:ext cx="223224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Assurer l’assimilation</a:t>
            </a:r>
          </a:p>
          <a:p>
            <a:pPr algn="ctr"/>
            <a:r>
              <a:rPr lang="fr-FR" sz="1650" b="1" dirty="0" smtClean="0">
                <a:solidFill>
                  <a:srgbClr val="0070C0"/>
                </a:solidFill>
              </a:rPr>
              <a:t>DU NOM DANETTE POP</a:t>
            </a:r>
            <a:endParaRPr lang="fr-FR" sz="1650" b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84168" y="2858510"/>
            <a:ext cx="24482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 smtClean="0">
                <a:solidFill>
                  <a:srgbClr val="0070C0"/>
                </a:solidFill>
              </a:rPr>
              <a:t>Conserver l’ADN</a:t>
            </a:r>
          </a:p>
          <a:p>
            <a:pPr algn="ctr"/>
            <a:r>
              <a:rPr lang="fr-FR" sz="1400" b="1" dirty="0" smtClean="0">
                <a:solidFill>
                  <a:srgbClr val="0070C0"/>
                </a:solidFill>
              </a:rPr>
              <a:t>DE MARQUE DANETTE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84168" y="4437112"/>
            <a:ext cx="2448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Ancrer la marque</a:t>
            </a: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DANS LA MUSIQUE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4429417"/>
            <a:ext cx="2232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Faire de Danette POP</a:t>
            </a:r>
          </a:p>
          <a:p>
            <a:pPr algn="ctr"/>
            <a:r>
              <a:rPr lang="fr-FR" sz="1700" b="1" dirty="0" smtClean="0">
                <a:solidFill>
                  <a:srgbClr val="0070C0"/>
                </a:solidFill>
              </a:rPr>
              <a:t>UN PRODUIT JEUNE </a:t>
            </a:r>
            <a:endParaRPr lang="fr-FR" sz="1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323528" y="2062207"/>
            <a:ext cx="4752528" cy="395908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Cibles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067944" y="2062207"/>
            <a:ext cx="4824536" cy="395908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http://www.google.fr/url?source=imglanding&amp;ct=img&amp;q=http://img.over-blog-kiwi.com/0/36/24/62/201305/ob_e4d776ebb82233a16a01a00de7fc84be_medium-kyyrti-large.jpg&amp;sa=X&amp;ei=wXxbVdbbJqr-ygOo_4OYDg&amp;ved=0CAkQ8wc4Dw&amp;usg=AFQjCNFvFqmnkTbWO0UuS_7B5dRVMtNe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95" y="2495219"/>
            <a:ext cx="1511205" cy="15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oogle.fr/url?source=imglanding&amp;ct=img&amp;q=http://www.guide-vue.fr/sites/default/files/femme-de-45-ans.jpg&amp;sa=X&amp;ei=9HtbVcDhKsXlywOgz4GYDA&amp;ved=0CAkQ8wc&amp;usg=AFQjCNEIPil8F5000lVM7Qmuj4e-gSK_a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9" b="16516"/>
          <a:stretch/>
        </p:blipFill>
        <p:spPr bwMode="auto">
          <a:xfrm>
            <a:off x="1907704" y="2566264"/>
            <a:ext cx="12167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gle.fr/url?source=imglanding&amp;ct=img&amp;q=http://imagesforum.momes.net/mesimages/116487/374750_329730563721620_314487935245883_1228213_1958899922_n.jpg&amp;sa=X&amp;ei=e31bVY-NCMT4yQOMroCQAQ&amp;ved=0CAkQ8wc4Rg&amp;usg=AFQjCNFVnGQAalY5NSe7MiudQsv_SWYyu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40" y="2492896"/>
            <a:ext cx="1292920" cy="15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50776"/>
            <a:ext cx="2594190" cy="2063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414908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30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– 49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CSP moyen /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Plaisir, partage, équilibre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58225" y="2204864"/>
            <a:ext cx="2349679" cy="338554"/>
          </a:xfrm>
          <a:custGeom>
            <a:avLst/>
            <a:gdLst>
              <a:gd name="connsiteX0" fmla="*/ 0 w 4067944"/>
              <a:gd name="connsiteY0" fmla="*/ 0 h 369332"/>
              <a:gd name="connsiteX1" fmla="*/ 4067944 w 4067944"/>
              <a:gd name="connsiteY1" fmla="*/ 0 h 369332"/>
              <a:gd name="connsiteX2" fmla="*/ 4067944 w 4067944"/>
              <a:gd name="connsiteY2" fmla="*/ 369332 h 369332"/>
              <a:gd name="connsiteX3" fmla="*/ 0 w 4067944"/>
              <a:gd name="connsiteY3" fmla="*/ 369332 h 369332"/>
              <a:gd name="connsiteX4" fmla="*/ 0 w 4067944"/>
              <a:gd name="connsiteY4" fmla="*/ 0 h 369332"/>
              <a:gd name="connsiteX0" fmla="*/ 0 w 4067944"/>
              <a:gd name="connsiteY0" fmla="*/ 498764 h 868096"/>
              <a:gd name="connsiteX1" fmla="*/ 2793326 w 4067944"/>
              <a:gd name="connsiteY1" fmla="*/ 0 h 868096"/>
              <a:gd name="connsiteX2" fmla="*/ 4067944 w 4067944"/>
              <a:gd name="connsiteY2" fmla="*/ 868096 h 868096"/>
              <a:gd name="connsiteX3" fmla="*/ 0 w 4067944"/>
              <a:gd name="connsiteY3" fmla="*/ 868096 h 868096"/>
              <a:gd name="connsiteX4" fmla="*/ 0 w 4067944"/>
              <a:gd name="connsiteY4" fmla="*/ 498764 h 868096"/>
              <a:gd name="connsiteX0" fmla="*/ 0 w 2793326"/>
              <a:gd name="connsiteY0" fmla="*/ 498764 h 868096"/>
              <a:gd name="connsiteX1" fmla="*/ 2793326 w 2793326"/>
              <a:gd name="connsiteY1" fmla="*/ 0 h 868096"/>
              <a:gd name="connsiteX2" fmla="*/ 2571654 w 2793326"/>
              <a:gd name="connsiteY2" fmla="*/ 189223 h 868096"/>
              <a:gd name="connsiteX3" fmla="*/ 0 w 2793326"/>
              <a:gd name="connsiteY3" fmla="*/ 868096 h 868096"/>
              <a:gd name="connsiteX4" fmla="*/ 0 w 2793326"/>
              <a:gd name="connsiteY4" fmla="*/ 498764 h 868096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571654 w 2793326"/>
              <a:gd name="connsiteY2" fmla="*/ 189223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571654 w 2793326"/>
              <a:gd name="connsiteY2" fmla="*/ 189223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175369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175369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230787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230787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410043"/>
              <a:gd name="connsiteY0" fmla="*/ 914401 h 2170424"/>
              <a:gd name="connsiteX1" fmla="*/ 1712672 w 2410043"/>
              <a:gd name="connsiteY1" fmla="*/ 0 h 2170424"/>
              <a:gd name="connsiteX2" fmla="*/ 2266854 w 2410043"/>
              <a:gd name="connsiteY2" fmla="*/ 646424 h 2170424"/>
              <a:gd name="connsiteX3" fmla="*/ 609600 w 2410043"/>
              <a:gd name="connsiteY3" fmla="*/ 2170424 h 2170424"/>
              <a:gd name="connsiteX4" fmla="*/ 0 w 2410043"/>
              <a:gd name="connsiteY4" fmla="*/ 914401 h 2170424"/>
              <a:gd name="connsiteX0" fmla="*/ 0 w 2410043"/>
              <a:gd name="connsiteY0" fmla="*/ 914401 h 2170424"/>
              <a:gd name="connsiteX1" fmla="*/ 1712672 w 2410043"/>
              <a:gd name="connsiteY1" fmla="*/ 0 h 2170424"/>
              <a:gd name="connsiteX2" fmla="*/ 2266854 w 2410043"/>
              <a:gd name="connsiteY2" fmla="*/ 646424 h 2170424"/>
              <a:gd name="connsiteX3" fmla="*/ 1814946 w 2410043"/>
              <a:gd name="connsiteY3" fmla="*/ 823812 h 2170424"/>
              <a:gd name="connsiteX4" fmla="*/ 609600 w 2410043"/>
              <a:gd name="connsiteY4" fmla="*/ 2170424 h 2170424"/>
              <a:gd name="connsiteX5" fmla="*/ 0 w 2410043"/>
              <a:gd name="connsiteY5" fmla="*/ 914401 h 2170424"/>
              <a:gd name="connsiteX0" fmla="*/ 0 w 2410043"/>
              <a:gd name="connsiteY0" fmla="*/ 914401 h 2170424"/>
              <a:gd name="connsiteX1" fmla="*/ 1712672 w 2410043"/>
              <a:gd name="connsiteY1" fmla="*/ 0 h 2170424"/>
              <a:gd name="connsiteX2" fmla="*/ 2266854 w 2410043"/>
              <a:gd name="connsiteY2" fmla="*/ 646424 h 2170424"/>
              <a:gd name="connsiteX3" fmla="*/ 1814946 w 2410043"/>
              <a:gd name="connsiteY3" fmla="*/ 823812 h 2170424"/>
              <a:gd name="connsiteX4" fmla="*/ 609600 w 2410043"/>
              <a:gd name="connsiteY4" fmla="*/ 2170424 h 2170424"/>
              <a:gd name="connsiteX5" fmla="*/ 0 w 2410043"/>
              <a:gd name="connsiteY5" fmla="*/ 914401 h 2170424"/>
              <a:gd name="connsiteX0" fmla="*/ 0 w 2410043"/>
              <a:gd name="connsiteY0" fmla="*/ 914401 h 2188561"/>
              <a:gd name="connsiteX1" fmla="*/ 1712672 w 2410043"/>
              <a:gd name="connsiteY1" fmla="*/ 0 h 2188561"/>
              <a:gd name="connsiteX2" fmla="*/ 2266854 w 2410043"/>
              <a:gd name="connsiteY2" fmla="*/ 646424 h 2188561"/>
              <a:gd name="connsiteX3" fmla="*/ 1814946 w 2410043"/>
              <a:gd name="connsiteY3" fmla="*/ 823812 h 2188561"/>
              <a:gd name="connsiteX4" fmla="*/ 942110 w 2410043"/>
              <a:gd name="connsiteY4" fmla="*/ 1530394 h 2188561"/>
              <a:gd name="connsiteX5" fmla="*/ 609600 w 2410043"/>
              <a:gd name="connsiteY5" fmla="*/ 2170424 h 2188561"/>
              <a:gd name="connsiteX6" fmla="*/ 0 w 2410043"/>
              <a:gd name="connsiteY6" fmla="*/ 914401 h 2188561"/>
              <a:gd name="connsiteX0" fmla="*/ 0 w 2410043"/>
              <a:gd name="connsiteY0" fmla="*/ 914401 h 2188561"/>
              <a:gd name="connsiteX1" fmla="*/ 1712672 w 2410043"/>
              <a:gd name="connsiteY1" fmla="*/ 0 h 2188561"/>
              <a:gd name="connsiteX2" fmla="*/ 2266854 w 2410043"/>
              <a:gd name="connsiteY2" fmla="*/ 646424 h 2188561"/>
              <a:gd name="connsiteX3" fmla="*/ 1745674 w 2410043"/>
              <a:gd name="connsiteY3" fmla="*/ 920794 h 2188561"/>
              <a:gd name="connsiteX4" fmla="*/ 942110 w 2410043"/>
              <a:gd name="connsiteY4" fmla="*/ 1530394 h 2188561"/>
              <a:gd name="connsiteX5" fmla="*/ 609600 w 2410043"/>
              <a:gd name="connsiteY5" fmla="*/ 2170424 h 2188561"/>
              <a:gd name="connsiteX6" fmla="*/ 0 w 2410043"/>
              <a:gd name="connsiteY6" fmla="*/ 914401 h 2188561"/>
              <a:gd name="connsiteX0" fmla="*/ 0 w 2460823"/>
              <a:gd name="connsiteY0" fmla="*/ 914401 h 2188561"/>
              <a:gd name="connsiteX1" fmla="*/ 1712672 w 2460823"/>
              <a:gd name="connsiteY1" fmla="*/ 0 h 2188561"/>
              <a:gd name="connsiteX2" fmla="*/ 2322273 w 2460823"/>
              <a:gd name="connsiteY2" fmla="*/ 646424 h 2188561"/>
              <a:gd name="connsiteX3" fmla="*/ 1745674 w 2460823"/>
              <a:gd name="connsiteY3" fmla="*/ 920794 h 2188561"/>
              <a:gd name="connsiteX4" fmla="*/ 942110 w 2460823"/>
              <a:gd name="connsiteY4" fmla="*/ 1530394 h 2188561"/>
              <a:gd name="connsiteX5" fmla="*/ 609600 w 2460823"/>
              <a:gd name="connsiteY5" fmla="*/ 2170424 h 2188561"/>
              <a:gd name="connsiteX6" fmla="*/ 0 w 2460823"/>
              <a:gd name="connsiteY6" fmla="*/ 914401 h 2188561"/>
              <a:gd name="connsiteX0" fmla="*/ 0 w 2475746"/>
              <a:gd name="connsiteY0" fmla="*/ 1080655 h 2354815"/>
              <a:gd name="connsiteX1" fmla="*/ 1878927 w 2475746"/>
              <a:gd name="connsiteY1" fmla="*/ 0 h 2354815"/>
              <a:gd name="connsiteX2" fmla="*/ 2322273 w 2475746"/>
              <a:gd name="connsiteY2" fmla="*/ 812678 h 2354815"/>
              <a:gd name="connsiteX3" fmla="*/ 1745674 w 2475746"/>
              <a:gd name="connsiteY3" fmla="*/ 1087048 h 2354815"/>
              <a:gd name="connsiteX4" fmla="*/ 942110 w 2475746"/>
              <a:gd name="connsiteY4" fmla="*/ 1696648 h 2354815"/>
              <a:gd name="connsiteX5" fmla="*/ 609600 w 2475746"/>
              <a:gd name="connsiteY5" fmla="*/ 2336678 h 2354815"/>
              <a:gd name="connsiteX6" fmla="*/ 0 w 2475746"/>
              <a:gd name="connsiteY6" fmla="*/ 1080655 h 2354815"/>
              <a:gd name="connsiteX0" fmla="*/ 0 w 2475746"/>
              <a:gd name="connsiteY0" fmla="*/ 1080655 h 2354815"/>
              <a:gd name="connsiteX1" fmla="*/ 55418 w 2475746"/>
              <a:gd name="connsiteY1" fmla="*/ 1558102 h 2354815"/>
              <a:gd name="connsiteX2" fmla="*/ 1878927 w 2475746"/>
              <a:gd name="connsiteY2" fmla="*/ 0 h 2354815"/>
              <a:gd name="connsiteX3" fmla="*/ 2322273 w 2475746"/>
              <a:gd name="connsiteY3" fmla="*/ 812678 h 2354815"/>
              <a:gd name="connsiteX4" fmla="*/ 1745674 w 2475746"/>
              <a:gd name="connsiteY4" fmla="*/ 1087048 h 2354815"/>
              <a:gd name="connsiteX5" fmla="*/ 942110 w 2475746"/>
              <a:gd name="connsiteY5" fmla="*/ 1696648 h 2354815"/>
              <a:gd name="connsiteX6" fmla="*/ 609600 w 2475746"/>
              <a:gd name="connsiteY6" fmla="*/ 2336678 h 2354815"/>
              <a:gd name="connsiteX7" fmla="*/ 0 w 2475746"/>
              <a:gd name="connsiteY7" fmla="*/ 1080655 h 2354815"/>
              <a:gd name="connsiteX0" fmla="*/ 70631 w 2421687"/>
              <a:gd name="connsiteY0" fmla="*/ 1787236 h 2354815"/>
              <a:gd name="connsiteX1" fmla="*/ 1359 w 2421687"/>
              <a:gd name="connsiteY1" fmla="*/ 1558102 h 2354815"/>
              <a:gd name="connsiteX2" fmla="*/ 1824868 w 2421687"/>
              <a:gd name="connsiteY2" fmla="*/ 0 h 2354815"/>
              <a:gd name="connsiteX3" fmla="*/ 2268214 w 2421687"/>
              <a:gd name="connsiteY3" fmla="*/ 812678 h 2354815"/>
              <a:gd name="connsiteX4" fmla="*/ 1691615 w 2421687"/>
              <a:gd name="connsiteY4" fmla="*/ 1087048 h 2354815"/>
              <a:gd name="connsiteX5" fmla="*/ 888051 w 2421687"/>
              <a:gd name="connsiteY5" fmla="*/ 1696648 h 2354815"/>
              <a:gd name="connsiteX6" fmla="*/ 555541 w 2421687"/>
              <a:gd name="connsiteY6" fmla="*/ 2336678 h 2354815"/>
              <a:gd name="connsiteX7" fmla="*/ 70631 w 2421687"/>
              <a:gd name="connsiteY7" fmla="*/ 1787236 h 23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87" h="2354815">
                <a:moveTo>
                  <a:pt x="70631" y="1787236"/>
                </a:moveTo>
                <a:cubicBezTo>
                  <a:pt x="84486" y="1775512"/>
                  <a:pt x="-12496" y="1569826"/>
                  <a:pt x="1359" y="1558102"/>
                </a:cubicBezTo>
                <a:lnTo>
                  <a:pt x="1824868" y="0"/>
                </a:lnTo>
                <a:cubicBezTo>
                  <a:pt x="1649377" y="58456"/>
                  <a:pt x="2831632" y="823495"/>
                  <a:pt x="2268214" y="812678"/>
                </a:cubicBezTo>
                <a:cubicBezTo>
                  <a:pt x="2303732" y="959216"/>
                  <a:pt x="1967824" y="833048"/>
                  <a:pt x="1691615" y="1087048"/>
                </a:cubicBezTo>
                <a:cubicBezTo>
                  <a:pt x="1503152" y="1255158"/>
                  <a:pt x="1088942" y="1472213"/>
                  <a:pt x="888051" y="1696648"/>
                </a:cubicBezTo>
                <a:cubicBezTo>
                  <a:pt x="687160" y="1921083"/>
                  <a:pt x="744887" y="2460125"/>
                  <a:pt x="555541" y="2336678"/>
                </a:cubicBezTo>
                <a:lnTo>
                  <a:pt x="70631" y="178723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VAG Round" panose="040B7200000000000000" pitchFamily="82" charset="0"/>
              </a:rPr>
              <a:t>Acheteurs</a:t>
            </a:r>
            <a:endParaRPr lang="fr-FR" sz="1600" dirty="0">
              <a:solidFill>
                <a:srgbClr val="FF0000"/>
              </a:solidFill>
              <a:latin typeface="VAG Round" panose="040B7200000000000000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92080" y="2154342"/>
            <a:ext cx="2349679" cy="338554"/>
          </a:xfrm>
          <a:custGeom>
            <a:avLst/>
            <a:gdLst>
              <a:gd name="connsiteX0" fmla="*/ 0 w 4067944"/>
              <a:gd name="connsiteY0" fmla="*/ 0 h 369332"/>
              <a:gd name="connsiteX1" fmla="*/ 4067944 w 4067944"/>
              <a:gd name="connsiteY1" fmla="*/ 0 h 369332"/>
              <a:gd name="connsiteX2" fmla="*/ 4067944 w 4067944"/>
              <a:gd name="connsiteY2" fmla="*/ 369332 h 369332"/>
              <a:gd name="connsiteX3" fmla="*/ 0 w 4067944"/>
              <a:gd name="connsiteY3" fmla="*/ 369332 h 369332"/>
              <a:gd name="connsiteX4" fmla="*/ 0 w 4067944"/>
              <a:gd name="connsiteY4" fmla="*/ 0 h 369332"/>
              <a:gd name="connsiteX0" fmla="*/ 0 w 4067944"/>
              <a:gd name="connsiteY0" fmla="*/ 498764 h 868096"/>
              <a:gd name="connsiteX1" fmla="*/ 2793326 w 4067944"/>
              <a:gd name="connsiteY1" fmla="*/ 0 h 868096"/>
              <a:gd name="connsiteX2" fmla="*/ 4067944 w 4067944"/>
              <a:gd name="connsiteY2" fmla="*/ 868096 h 868096"/>
              <a:gd name="connsiteX3" fmla="*/ 0 w 4067944"/>
              <a:gd name="connsiteY3" fmla="*/ 868096 h 868096"/>
              <a:gd name="connsiteX4" fmla="*/ 0 w 4067944"/>
              <a:gd name="connsiteY4" fmla="*/ 498764 h 868096"/>
              <a:gd name="connsiteX0" fmla="*/ 0 w 2793326"/>
              <a:gd name="connsiteY0" fmla="*/ 498764 h 868096"/>
              <a:gd name="connsiteX1" fmla="*/ 2793326 w 2793326"/>
              <a:gd name="connsiteY1" fmla="*/ 0 h 868096"/>
              <a:gd name="connsiteX2" fmla="*/ 2571654 w 2793326"/>
              <a:gd name="connsiteY2" fmla="*/ 189223 h 868096"/>
              <a:gd name="connsiteX3" fmla="*/ 0 w 2793326"/>
              <a:gd name="connsiteY3" fmla="*/ 868096 h 868096"/>
              <a:gd name="connsiteX4" fmla="*/ 0 w 2793326"/>
              <a:gd name="connsiteY4" fmla="*/ 498764 h 868096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571654 w 2793326"/>
              <a:gd name="connsiteY2" fmla="*/ 189223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571654 w 2793326"/>
              <a:gd name="connsiteY2" fmla="*/ 189223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175369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175369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230787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793326"/>
              <a:gd name="connsiteY0" fmla="*/ 498764 h 1754787"/>
              <a:gd name="connsiteX1" fmla="*/ 2793326 w 2793326"/>
              <a:gd name="connsiteY1" fmla="*/ 0 h 1754787"/>
              <a:gd name="connsiteX2" fmla="*/ 2266854 w 2793326"/>
              <a:gd name="connsiteY2" fmla="*/ 230787 h 1754787"/>
              <a:gd name="connsiteX3" fmla="*/ 609600 w 2793326"/>
              <a:gd name="connsiteY3" fmla="*/ 1754787 h 1754787"/>
              <a:gd name="connsiteX4" fmla="*/ 0 w 2793326"/>
              <a:gd name="connsiteY4" fmla="*/ 498764 h 1754787"/>
              <a:gd name="connsiteX0" fmla="*/ 0 w 2410043"/>
              <a:gd name="connsiteY0" fmla="*/ 914401 h 2170424"/>
              <a:gd name="connsiteX1" fmla="*/ 1712672 w 2410043"/>
              <a:gd name="connsiteY1" fmla="*/ 0 h 2170424"/>
              <a:gd name="connsiteX2" fmla="*/ 2266854 w 2410043"/>
              <a:gd name="connsiteY2" fmla="*/ 646424 h 2170424"/>
              <a:gd name="connsiteX3" fmla="*/ 609600 w 2410043"/>
              <a:gd name="connsiteY3" fmla="*/ 2170424 h 2170424"/>
              <a:gd name="connsiteX4" fmla="*/ 0 w 2410043"/>
              <a:gd name="connsiteY4" fmla="*/ 914401 h 2170424"/>
              <a:gd name="connsiteX0" fmla="*/ 0 w 2410043"/>
              <a:gd name="connsiteY0" fmla="*/ 914401 h 2170424"/>
              <a:gd name="connsiteX1" fmla="*/ 1712672 w 2410043"/>
              <a:gd name="connsiteY1" fmla="*/ 0 h 2170424"/>
              <a:gd name="connsiteX2" fmla="*/ 2266854 w 2410043"/>
              <a:gd name="connsiteY2" fmla="*/ 646424 h 2170424"/>
              <a:gd name="connsiteX3" fmla="*/ 1814946 w 2410043"/>
              <a:gd name="connsiteY3" fmla="*/ 823812 h 2170424"/>
              <a:gd name="connsiteX4" fmla="*/ 609600 w 2410043"/>
              <a:gd name="connsiteY4" fmla="*/ 2170424 h 2170424"/>
              <a:gd name="connsiteX5" fmla="*/ 0 w 2410043"/>
              <a:gd name="connsiteY5" fmla="*/ 914401 h 2170424"/>
              <a:gd name="connsiteX0" fmla="*/ 0 w 2410043"/>
              <a:gd name="connsiteY0" fmla="*/ 914401 h 2170424"/>
              <a:gd name="connsiteX1" fmla="*/ 1712672 w 2410043"/>
              <a:gd name="connsiteY1" fmla="*/ 0 h 2170424"/>
              <a:gd name="connsiteX2" fmla="*/ 2266854 w 2410043"/>
              <a:gd name="connsiteY2" fmla="*/ 646424 h 2170424"/>
              <a:gd name="connsiteX3" fmla="*/ 1814946 w 2410043"/>
              <a:gd name="connsiteY3" fmla="*/ 823812 h 2170424"/>
              <a:gd name="connsiteX4" fmla="*/ 609600 w 2410043"/>
              <a:gd name="connsiteY4" fmla="*/ 2170424 h 2170424"/>
              <a:gd name="connsiteX5" fmla="*/ 0 w 2410043"/>
              <a:gd name="connsiteY5" fmla="*/ 914401 h 2170424"/>
              <a:gd name="connsiteX0" fmla="*/ 0 w 2410043"/>
              <a:gd name="connsiteY0" fmla="*/ 914401 h 2188561"/>
              <a:gd name="connsiteX1" fmla="*/ 1712672 w 2410043"/>
              <a:gd name="connsiteY1" fmla="*/ 0 h 2188561"/>
              <a:gd name="connsiteX2" fmla="*/ 2266854 w 2410043"/>
              <a:gd name="connsiteY2" fmla="*/ 646424 h 2188561"/>
              <a:gd name="connsiteX3" fmla="*/ 1814946 w 2410043"/>
              <a:gd name="connsiteY3" fmla="*/ 823812 h 2188561"/>
              <a:gd name="connsiteX4" fmla="*/ 942110 w 2410043"/>
              <a:gd name="connsiteY4" fmla="*/ 1530394 h 2188561"/>
              <a:gd name="connsiteX5" fmla="*/ 609600 w 2410043"/>
              <a:gd name="connsiteY5" fmla="*/ 2170424 h 2188561"/>
              <a:gd name="connsiteX6" fmla="*/ 0 w 2410043"/>
              <a:gd name="connsiteY6" fmla="*/ 914401 h 2188561"/>
              <a:gd name="connsiteX0" fmla="*/ 0 w 2410043"/>
              <a:gd name="connsiteY0" fmla="*/ 914401 h 2188561"/>
              <a:gd name="connsiteX1" fmla="*/ 1712672 w 2410043"/>
              <a:gd name="connsiteY1" fmla="*/ 0 h 2188561"/>
              <a:gd name="connsiteX2" fmla="*/ 2266854 w 2410043"/>
              <a:gd name="connsiteY2" fmla="*/ 646424 h 2188561"/>
              <a:gd name="connsiteX3" fmla="*/ 1745674 w 2410043"/>
              <a:gd name="connsiteY3" fmla="*/ 920794 h 2188561"/>
              <a:gd name="connsiteX4" fmla="*/ 942110 w 2410043"/>
              <a:gd name="connsiteY4" fmla="*/ 1530394 h 2188561"/>
              <a:gd name="connsiteX5" fmla="*/ 609600 w 2410043"/>
              <a:gd name="connsiteY5" fmla="*/ 2170424 h 2188561"/>
              <a:gd name="connsiteX6" fmla="*/ 0 w 2410043"/>
              <a:gd name="connsiteY6" fmla="*/ 914401 h 2188561"/>
              <a:gd name="connsiteX0" fmla="*/ 0 w 2460823"/>
              <a:gd name="connsiteY0" fmla="*/ 914401 h 2188561"/>
              <a:gd name="connsiteX1" fmla="*/ 1712672 w 2460823"/>
              <a:gd name="connsiteY1" fmla="*/ 0 h 2188561"/>
              <a:gd name="connsiteX2" fmla="*/ 2322273 w 2460823"/>
              <a:gd name="connsiteY2" fmla="*/ 646424 h 2188561"/>
              <a:gd name="connsiteX3" fmla="*/ 1745674 w 2460823"/>
              <a:gd name="connsiteY3" fmla="*/ 920794 h 2188561"/>
              <a:gd name="connsiteX4" fmla="*/ 942110 w 2460823"/>
              <a:gd name="connsiteY4" fmla="*/ 1530394 h 2188561"/>
              <a:gd name="connsiteX5" fmla="*/ 609600 w 2460823"/>
              <a:gd name="connsiteY5" fmla="*/ 2170424 h 2188561"/>
              <a:gd name="connsiteX6" fmla="*/ 0 w 2460823"/>
              <a:gd name="connsiteY6" fmla="*/ 914401 h 2188561"/>
              <a:gd name="connsiteX0" fmla="*/ 0 w 2475746"/>
              <a:gd name="connsiteY0" fmla="*/ 1080655 h 2354815"/>
              <a:gd name="connsiteX1" fmla="*/ 1878927 w 2475746"/>
              <a:gd name="connsiteY1" fmla="*/ 0 h 2354815"/>
              <a:gd name="connsiteX2" fmla="*/ 2322273 w 2475746"/>
              <a:gd name="connsiteY2" fmla="*/ 812678 h 2354815"/>
              <a:gd name="connsiteX3" fmla="*/ 1745674 w 2475746"/>
              <a:gd name="connsiteY3" fmla="*/ 1087048 h 2354815"/>
              <a:gd name="connsiteX4" fmla="*/ 942110 w 2475746"/>
              <a:gd name="connsiteY4" fmla="*/ 1696648 h 2354815"/>
              <a:gd name="connsiteX5" fmla="*/ 609600 w 2475746"/>
              <a:gd name="connsiteY5" fmla="*/ 2336678 h 2354815"/>
              <a:gd name="connsiteX6" fmla="*/ 0 w 2475746"/>
              <a:gd name="connsiteY6" fmla="*/ 1080655 h 2354815"/>
              <a:gd name="connsiteX0" fmla="*/ 0 w 2475746"/>
              <a:gd name="connsiteY0" fmla="*/ 1080655 h 2354815"/>
              <a:gd name="connsiteX1" fmla="*/ 55418 w 2475746"/>
              <a:gd name="connsiteY1" fmla="*/ 1558102 h 2354815"/>
              <a:gd name="connsiteX2" fmla="*/ 1878927 w 2475746"/>
              <a:gd name="connsiteY2" fmla="*/ 0 h 2354815"/>
              <a:gd name="connsiteX3" fmla="*/ 2322273 w 2475746"/>
              <a:gd name="connsiteY3" fmla="*/ 812678 h 2354815"/>
              <a:gd name="connsiteX4" fmla="*/ 1745674 w 2475746"/>
              <a:gd name="connsiteY4" fmla="*/ 1087048 h 2354815"/>
              <a:gd name="connsiteX5" fmla="*/ 942110 w 2475746"/>
              <a:gd name="connsiteY5" fmla="*/ 1696648 h 2354815"/>
              <a:gd name="connsiteX6" fmla="*/ 609600 w 2475746"/>
              <a:gd name="connsiteY6" fmla="*/ 2336678 h 2354815"/>
              <a:gd name="connsiteX7" fmla="*/ 0 w 2475746"/>
              <a:gd name="connsiteY7" fmla="*/ 1080655 h 2354815"/>
              <a:gd name="connsiteX0" fmla="*/ 70631 w 2421687"/>
              <a:gd name="connsiteY0" fmla="*/ 1787236 h 2354815"/>
              <a:gd name="connsiteX1" fmla="*/ 1359 w 2421687"/>
              <a:gd name="connsiteY1" fmla="*/ 1558102 h 2354815"/>
              <a:gd name="connsiteX2" fmla="*/ 1824868 w 2421687"/>
              <a:gd name="connsiteY2" fmla="*/ 0 h 2354815"/>
              <a:gd name="connsiteX3" fmla="*/ 2268214 w 2421687"/>
              <a:gd name="connsiteY3" fmla="*/ 812678 h 2354815"/>
              <a:gd name="connsiteX4" fmla="*/ 1691615 w 2421687"/>
              <a:gd name="connsiteY4" fmla="*/ 1087048 h 2354815"/>
              <a:gd name="connsiteX5" fmla="*/ 888051 w 2421687"/>
              <a:gd name="connsiteY5" fmla="*/ 1696648 h 2354815"/>
              <a:gd name="connsiteX6" fmla="*/ 555541 w 2421687"/>
              <a:gd name="connsiteY6" fmla="*/ 2336678 h 2354815"/>
              <a:gd name="connsiteX7" fmla="*/ 70631 w 2421687"/>
              <a:gd name="connsiteY7" fmla="*/ 1787236 h 23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87" h="2354815">
                <a:moveTo>
                  <a:pt x="70631" y="1787236"/>
                </a:moveTo>
                <a:cubicBezTo>
                  <a:pt x="84486" y="1775512"/>
                  <a:pt x="-12496" y="1569826"/>
                  <a:pt x="1359" y="1558102"/>
                </a:cubicBezTo>
                <a:lnTo>
                  <a:pt x="1824868" y="0"/>
                </a:lnTo>
                <a:cubicBezTo>
                  <a:pt x="1649377" y="58456"/>
                  <a:pt x="2831632" y="823495"/>
                  <a:pt x="2268214" y="812678"/>
                </a:cubicBezTo>
                <a:cubicBezTo>
                  <a:pt x="2303732" y="959216"/>
                  <a:pt x="1967824" y="833048"/>
                  <a:pt x="1691615" y="1087048"/>
                </a:cubicBezTo>
                <a:cubicBezTo>
                  <a:pt x="1503152" y="1255158"/>
                  <a:pt x="1088942" y="1472213"/>
                  <a:pt x="888051" y="1696648"/>
                </a:cubicBezTo>
                <a:cubicBezTo>
                  <a:pt x="687160" y="1921083"/>
                  <a:pt x="744887" y="2460125"/>
                  <a:pt x="555541" y="2336678"/>
                </a:cubicBezTo>
                <a:lnTo>
                  <a:pt x="70631" y="178723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VAG Round" panose="040B7200000000000000" pitchFamily="82" charset="0"/>
              </a:rPr>
              <a:t>Prescripteurs</a:t>
            </a:r>
            <a:endParaRPr lang="fr-FR" sz="1600" dirty="0">
              <a:solidFill>
                <a:srgbClr val="FF0000"/>
              </a:solidFill>
              <a:latin typeface="VAG Round" panose="040B7200000000000000" pitchFamily="8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27984" y="4061971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12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– </a:t>
            </a:r>
            <a:r>
              <a:rPr lang="fr-FR" dirty="0" smtClean="0">
                <a:solidFill>
                  <a:srgbClr val="0070C0"/>
                </a:solidFill>
              </a:rPr>
              <a:t>20 </a:t>
            </a:r>
            <a:r>
              <a:rPr lang="fr-FR" dirty="0" smtClean="0">
                <a:solidFill>
                  <a:srgbClr val="0070C0"/>
                </a:solidFill>
              </a:rPr>
              <a:t>ans</a:t>
            </a:r>
            <a:endParaRPr lang="fr-FR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Early adopters</a:t>
            </a:r>
            <a:endParaRPr lang="fr-FR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Equipement +70% 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Hyper-connectés </a:t>
            </a:r>
            <a:r>
              <a:rPr lang="fr-FR" dirty="0" smtClean="0">
                <a:solidFill>
                  <a:srgbClr val="0070C0"/>
                </a:solidFill>
              </a:rPr>
              <a:t> 75% réseaux </a:t>
            </a:r>
            <a:r>
              <a:rPr lang="fr-FR" dirty="0" smtClean="0">
                <a:solidFill>
                  <a:srgbClr val="0070C0"/>
                </a:solidFill>
              </a:rPr>
              <a:t>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Concept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14760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  <a:latin typeface="VAG Round" panose="040B7200000000000000" pitchFamily="82" charset="0"/>
              </a:rPr>
              <a:t>« Danette POP, une explosion de fun »</a:t>
            </a:r>
            <a:endParaRPr lang="fr-FR" sz="3200" dirty="0">
              <a:solidFill>
                <a:srgbClr val="0070C0"/>
              </a:solidFill>
              <a:latin typeface="VAG Round" panose="040B7200000000000000" pitchFamily="8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63834"/>
            <a:ext cx="5364088" cy="358950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49" y="2569231"/>
            <a:ext cx="777164" cy="74607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247">
            <a:off x="2488091" y="2485127"/>
            <a:ext cx="952381" cy="9142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231">
            <a:off x="6682780" y="4222427"/>
            <a:ext cx="952381" cy="914286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2426031" y="4408622"/>
            <a:ext cx="934296" cy="374263"/>
            <a:chOff x="2426031" y="4252353"/>
            <a:chExt cx="934296" cy="374263"/>
          </a:xfrm>
        </p:grpSpPr>
        <p:sp>
          <p:nvSpPr>
            <p:cNvPr id="23" name="Arc 22"/>
            <p:cNvSpPr/>
            <p:nvPr/>
          </p:nvSpPr>
          <p:spPr>
            <a:xfrm rot="12618773">
              <a:off x="2568239" y="4252353"/>
              <a:ext cx="792088" cy="36004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Arc 28"/>
            <p:cNvSpPr/>
            <p:nvPr/>
          </p:nvSpPr>
          <p:spPr>
            <a:xfrm rot="12618773">
              <a:off x="2488701" y="4346717"/>
              <a:ext cx="615778" cy="279899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Arc 29"/>
            <p:cNvSpPr/>
            <p:nvPr/>
          </p:nvSpPr>
          <p:spPr>
            <a:xfrm rot="12618773">
              <a:off x="2426031" y="4482790"/>
              <a:ext cx="307889" cy="13995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 rot="21364060" flipH="1">
            <a:off x="5880092" y="5050788"/>
            <a:ext cx="752383" cy="374263"/>
            <a:chOff x="2426031" y="4252353"/>
            <a:chExt cx="934296" cy="374263"/>
          </a:xfrm>
        </p:grpSpPr>
        <p:sp>
          <p:nvSpPr>
            <p:cNvPr id="33" name="Arc 32"/>
            <p:cNvSpPr/>
            <p:nvPr/>
          </p:nvSpPr>
          <p:spPr>
            <a:xfrm rot="12618773">
              <a:off x="2568239" y="4252353"/>
              <a:ext cx="792088" cy="36004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Arc 33"/>
            <p:cNvSpPr/>
            <p:nvPr/>
          </p:nvSpPr>
          <p:spPr>
            <a:xfrm rot="12618773">
              <a:off x="2488701" y="4346717"/>
              <a:ext cx="615778" cy="279899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rc 34"/>
            <p:cNvSpPr/>
            <p:nvPr/>
          </p:nvSpPr>
          <p:spPr>
            <a:xfrm rot="12618773">
              <a:off x="2426031" y="4482790"/>
              <a:ext cx="307889" cy="13995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971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413"/>
            <a:ext cx="9144000" cy="6866971"/>
          </a:xfr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691680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Le Grand </a:t>
            </a:r>
            <a:r>
              <a:rPr lang="fr-FR" sz="3600" b="1" dirty="0">
                <a:solidFill>
                  <a:schemeClr val="bg1"/>
                </a:solidFill>
              </a:rPr>
              <a:t>J</a:t>
            </a:r>
            <a:r>
              <a:rPr lang="fr-FR" sz="3600" b="1" dirty="0" smtClean="0">
                <a:solidFill>
                  <a:schemeClr val="bg1"/>
                </a:solidFill>
              </a:rPr>
              <a:t>eu : POP Band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b="1268"/>
          <a:stretch/>
        </p:blipFill>
        <p:spPr bwMode="auto">
          <a:xfrm>
            <a:off x="-36512" y="1045083"/>
            <a:ext cx="3636282" cy="584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45083"/>
            <a:ext cx="3473999" cy="58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0192"/>
            <a:ext cx="3352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262</Words>
  <Application>Microsoft Office PowerPoint</Application>
  <PresentationFormat>Affichage à l'écran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LOGGIA</dc:creator>
  <cp:lastModifiedBy>Simon LOGGIA</cp:lastModifiedBy>
  <cp:revision>50</cp:revision>
  <dcterms:created xsi:type="dcterms:W3CDTF">2015-05-19T10:08:21Z</dcterms:created>
  <dcterms:modified xsi:type="dcterms:W3CDTF">2015-05-20T07:52:03Z</dcterms:modified>
</cp:coreProperties>
</file>